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8.xml" ContentType="application/vnd.openxmlformats-officedocument.presentationml.slide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autoCompressPictures="0" embedTrueTypeFonts="1" saveSubsetFonts="1" strictFirstAndLastChars="0">
  <p:sldMasterIdLst>
    <p:sldMasterId id="2147483648" r:id="rId1"/>
  </p:sldMasterIdLst>
  <p:notesMasterIdLst>
    <p:notesMasterId r:id="rId1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5143500"/>
  <p:notesSz cx="9144000" cy="5143500"/>
  <p:defaultTextStyle>
    <a:defPPr marR="0" lvl="0" algn="l">
      <a:lnSpc>
        <a:spcPct val="100000"/>
      </a:lnSpc>
      <a:spcBef>
        <a:spcPts val="0"/>
      </a:spcBef>
      <a:spcAft>
        <a:spcPts val="0"/>
      </a:spcAft>
    </a:defPPr>
    <a:lvl1pPr marR="0" lv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1pPr>
    <a:lvl2pPr marR="0" lvl="1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2pPr>
    <a:lvl3pPr marR="0" lvl="2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3pPr>
    <a:lvl4pPr marR="0" lvl="3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4pPr>
    <a:lvl5pPr marR="0" lvl="4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5pPr>
    <a:lvl6pPr marR="0" lvl="5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6pPr>
    <a:lvl7pPr marR="0" lvl="6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7pPr>
    <a:lvl8pPr marR="0" lvl="7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8pPr>
    <a:lvl9pPr marR="0" lvl="8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 /><Relationship Id="rId15" Type="http://schemas.openxmlformats.org/officeDocument/2006/relationships/tableStyles" Target="tableStyles.xml" /><Relationship Id="rId16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Pr shadeToTitle="0">
        <a:solidFill>
          <a:schemeClr val="lt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type="sldImg" idx="2"/>
          </p:nvPr>
        </p:nvSpPr>
        <p:spPr bwMode="auto"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fill="norm" stroke="1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/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1pPr>
            <a:lvl2pPr marL="914400" marR="0" lvl="1" indent="-2984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2pPr>
            <a:lvl3pPr marL="1371600" marR="0" lvl="2" indent="-2984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3pPr>
            <a:lvl4pPr marL="1828800" marR="0" lvl="3" indent="-2984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4pPr>
            <a:lvl5pPr marL="2286000" marR="0" lvl="4" indent="-2984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5pPr>
            <a:lvl6pPr marL="2743200" marR="0" lvl="5" indent="-2984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6pPr>
            <a:lvl7pPr marL="3200400" marR="0" lvl="6" indent="-2984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7pPr>
            <a:lvl8pPr marL="3657600" marR="0" lvl="7" indent="-2984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8pPr>
            <a:lvl9pPr marL="4114800" marR="0" lvl="8" indent="-2984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defRPr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>
      <a:lnSpc>
        <a:spcPct val="100000"/>
      </a:lnSpc>
      <a:spcBef>
        <a:spcPts val="0"/>
      </a:spcBef>
      <a:spcAft>
        <a:spcPts val="0"/>
      </a:spcAft>
    </a:defPPr>
    <a:lvl1pPr marR="0" lv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1pPr>
    <a:lvl2pPr marR="0" lvl="1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2pPr>
    <a:lvl3pPr marR="0" lvl="2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3pPr>
    <a:lvl4pPr marR="0" lvl="3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4pPr>
    <a:lvl5pPr marR="0" lvl="4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5pPr>
    <a:lvl6pPr marR="0" lvl="5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6pPr>
    <a:lvl7pPr marR="0" lvl="6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7pPr>
    <a:lvl8pPr marR="0" lvl="7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8pPr>
    <a:lvl9pPr marR="0" lvl="8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64" name="Google Shape;764;g1d59461752e_0_568:notes"/>
          <p:cNvSpPr/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fill="norm" stroke="1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5" name="Google Shape;765;g1d59461752e_0_568:notes"/>
          <p:cNvSpPr txBox="1"/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pPr>
            <a:r>
              <a:rPr lang="it"/>
              <a:t>Contact details</a:t>
            </a:r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Title slide" preserve="0" showMasterPhAnim="0" type="title" userDrawn="1">
  <p:cSld name="TITLE">
    <p:bg>
      <p:bgPr shadeToTitle="0">
        <a:solidFill>
          <a:srgbClr val="1A5A7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" name="Google Shape;10;p6"/>
          <p:cNvPicPr/>
          <p:nvPr/>
        </p:nvPicPr>
        <p:blipFill>
          <a:blip r:embed="rId2">
            <a:alphaModFix/>
          </a:blip>
          <a:srcRect l="0" t="0" r="0" b="0"/>
          <a:stretch/>
        </p:blipFill>
        <p:spPr bwMode="auto">
          <a:xfrm>
            <a:off x="2417550" y="999561"/>
            <a:ext cx="4308900" cy="314437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6"/>
          <p:cNvSpPr txBox="1"/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it"/>
              <a:t/>
            </a:fld>
            <a:endParaRPr/>
          </a:p>
        </p:txBody>
      </p:sp>
      <p:pic>
        <p:nvPicPr>
          <p:cNvPr id="12" name="Google Shape;12;p6"/>
          <p:cNvPicPr/>
          <p:nvPr/>
        </p:nvPicPr>
        <p:blipFill>
          <a:blip r:embed="rId3">
            <a:alphaModFix/>
          </a:blip>
          <a:srcRect l="0" t="0" r="0" b="0"/>
          <a:stretch/>
        </p:blipFill>
        <p:spPr bwMode="auto">
          <a:xfrm>
            <a:off x="3905632" y="4283800"/>
            <a:ext cx="1495191" cy="60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Section title and description" preserve="0" showMasterPhAnim="0" userDrawn="1">
  <p:cSld name="SECTION_TITLE_AND_DESCRI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/>
          <p:nvPr/>
        </p:nvSpPr>
        <p:spPr bwMode="auto"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47" name="Google Shape;47;p15"/>
          <p:cNvSpPr txBox="1"/>
          <p:nvPr>
            <p:ph type="title"/>
          </p:nvPr>
        </p:nvSpPr>
        <p:spPr bwMode="auto">
          <a:xfrm>
            <a:off x="265500" y="1233175"/>
            <a:ext cx="4045199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pPr>
              <a:defRPr/>
            </a:pPr>
            <a:endParaRPr/>
          </a:p>
        </p:txBody>
      </p:sp>
      <p:sp>
        <p:nvSpPr>
          <p:cNvPr id="48" name="Google Shape;48;p15"/>
          <p:cNvSpPr txBox="1"/>
          <p:nvPr>
            <p:ph type="subTitle" idx="1"/>
          </p:nvPr>
        </p:nvSpPr>
        <p:spPr bwMode="auto">
          <a:xfrm>
            <a:off x="265500" y="2803075"/>
            <a:ext cx="4045199" cy="1235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pPr>
              <a:defRPr/>
            </a:pPr>
            <a:endParaRPr/>
          </a:p>
        </p:txBody>
      </p:sp>
      <p:sp>
        <p:nvSpPr>
          <p:cNvPr id="49" name="Google Shape;49;p15"/>
          <p:cNvSpPr txBox="1"/>
          <p:nvPr>
            <p:ph type="body" idx="2"/>
          </p:nvPr>
        </p:nvSpPr>
        <p:spPr bwMode="auto"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0" name="Google Shape;50;p15"/>
          <p:cNvSpPr txBox="1"/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it"/>
              <a:t/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Big number" preserve="0" showMasterPhAnim="0" userDrawn="1">
  <p:cSld name="BIG_NUMB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2" name="Google Shape;52;p16"/>
          <p:cNvSpPr txBox="1"/>
          <p:nvPr>
            <p:ph type="title" hasCustomPrompt="1"/>
          </p:nvPr>
        </p:nvSpPr>
        <p:spPr bwMode="auto"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pPr>
              <a:defRPr/>
            </a:pPr>
            <a:r>
              <a:rPr/>
              <a:t>xx%</a:t>
            </a:r>
            <a:endParaRPr/>
          </a:p>
        </p:txBody>
      </p:sp>
      <p:sp>
        <p:nvSpPr>
          <p:cNvPr id="53" name="Google Shape;53;p16"/>
          <p:cNvSpPr txBox="1"/>
          <p:nvPr>
            <p:ph type="body" idx="1"/>
          </p:nvPr>
        </p:nvSpPr>
        <p:spPr bwMode="auto"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4" name="Google Shape;54;p16"/>
          <p:cNvSpPr txBox="1"/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it"/>
              <a:t/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Diapositiva del titolo 1 1" preserve="0" showMasterPhAnim="0" userDrawn="1">
  <p:cSld name="Diapositiva del titolo 1">
    <p:bg>
      <p:bgPr shadeToTitle="0">
        <a:solidFill>
          <a:srgbClr val="1A5A7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56" name="Google Shape;56;g1d59461752e_0_623"/>
          <p:cNvPicPr/>
          <p:nvPr/>
        </p:nvPicPr>
        <p:blipFill>
          <a:blip r:embed="rId2">
            <a:alphaModFix/>
          </a:blip>
          <a:srcRect l="50852" t="0" r="0" b="0"/>
          <a:stretch/>
        </p:blipFill>
        <p:spPr bwMode="auto">
          <a:xfrm>
            <a:off x="0" y="999563"/>
            <a:ext cx="2117750" cy="3144374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g1d59461752e_0_623"/>
          <p:cNvSpPr txBox="1"/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it"/>
              <a:t/>
            </a:fld>
            <a:endParaRPr/>
          </a:p>
        </p:txBody>
      </p:sp>
      <p:pic>
        <p:nvPicPr>
          <p:cNvPr id="58" name="Google Shape;58;g1d59461752e_0_623"/>
          <p:cNvPicPr/>
          <p:nvPr/>
        </p:nvPicPr>
        <p:blipFill>
          <a:blip r:embed="rId3">
            <a:alphaModFix/>
          </a:blip>
          <a:srcRect l="0" t="0" r="0" b="0"/>
          <a:stretch/>
        </p:blipFill>
        <p:spPr bwMode="auto">
          <a:xfrm>
            <a:off x="7951300" y="163575"/>
            <a:ext cx="980375" cy="39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Blank" preserve="0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4" name="Google Shape;14;p7"/>
          <p:cNvPicPr/>
          <p:nvPr/>
        </p:nvPicPr>
        <p:blipFill>
          <a:blip r:embed="rId2">
            <a:alphaModFix/>
          </a:blip>
          <a:srcRect l="0" t="0" r="0" b="0"/>
          <a:stretch/>
        </p:blipFill>
        <p:spPr bwMode="auto">
          <a:xfrm>
            <a:off x="7746500" y="76200"/>
            <a:ext cx="1245099" cy="478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7"/>
          <p:cNvPicPr/>
          <p:nvPr/>
        </p:nvPicPr>
        <p:blipFill>
          <a:blip r:embed="rId3">
            <a:alphaModFix/>
          </a:blip>
          <a:srcRect l="50013" t="0" r="0" b="0"/>
          <a:stretch/>
        </p:blipFill>
        <p:spPr bwMode="auto">
          <a:xfrm>
            <a:off x="0" y="1079525"/>
            <a:ext cx="2280874" cy="3329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Diapositiva del titolo 1" preserve="0" showMasterPhAnim="0" userDrawn="1">
  <p:cSld name="TITLE_1">
    <p:bg>
      <p:bgPr shadeToTitle="0">
        <a:solidFill>
          <a:srgbClr val="1A5A7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7" name="Google Shape;17;p8"/>
          <p:cNvPicPr/>
          <p:nvPr/>
        </p:nvPicPr>
        <p:blipFill>
          <a:blip r:embed="rId2">
            <a:alphaModFix/>
          </a:blip>
          <a:srcRect l="50852" t="0" r="0" b="0"/>
          <a:stretch/>
        </p:blipFill>
        <p:spPr bwMode="auto">
          <a:xfrm>
            <a:off x="0" y="999563"/>
            <a:ext cx="2117750" cy="314437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8"/>
          <p:cNvSpPr txBox="1"/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it"/>
              <a:t/>
            </a:fld>
            <a:endParaRPr/>
          </a:p>
        </p:txBody>
      </p:sp>
      <p:pic>
        <p:nvPicPr>
          <p:cNvPr id="19" name="Google Shape;19;p8"/>
          <p:cNvPicPr/>
          <p:nvPr/>
        </p:nvPicPr>
        <p:blipFill>
          <a:blip r:embed="rId3">
            <a:alphaModFix/>
          </a:blip>
          <a:srcRect l="0" t="0" r="0" b="0"/>
          <a:stretch/>
        </p:blipFill>
        <p:spPr bwMode="auto">
          <a:xfrm>
            <a:off x="7951300" y="163575"/>
            <a:ext cx="980375" cy="39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Title only" preserve="0" showMasterPhAnim="0" type="titleOnly" userDrawn="1">
  <p:cSld name="TITLE_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" name="Google Shape;21;p9"/>
          <p:cNvSpPr txBox="1"/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it"/>
              <a:t/>
            </a:fld>
            <a:endParaRPr/>
          </a:p>
        </p:txBody>
      </p:sp>
      <p:pic>
        <p:nvPicPr>
          <p:cNvPr id="22" name="Google Shape;22;p9"/>
          <p:cNvPicPr/>
          <p:nvPr/>
        </p:nvPicPr>
        <p:blipFill>
          <a:blip r:embed="rId2">
            <a:alphaModFix/>
          </a:blip>
          <a:srcRect l="0" t="48344" r="0" b="2543"/>
          <a:stretch/>
        </p:blipFill>
        <p:spPr bwMode="auto">
          <a:xfrm>
            <a:off x="0" y="2339250"/>
            <a:ext cx="9144003" cy="28832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9"/>
          <p:cNvPicPr/>
          <p:nvPr/>
        </p:nvPicPr>
        <p:blipFill>
          <a:blip r:embed="rId3">
            <a:alphaModFix/>
          </a:blip>
          <a:srcRect l="0" t="0" r="0" b="0"/>
          <a:stretch/>
        </p:blipFill>
        <p:spPr bwMode="auto">
          <a:xfrm>
            <a:off x="1386463" y="596375"/>
            <a:ext cx="1903474" cy="730892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9"/>
          <p:cNvSpPr txBox="1"/>
          <p:nvPr/>
        </p:nvSpPr>
        <p:spPr bwMode="auto">
          <a:xfrm>
            <a:off x="3366138" y="881575"/>
            <a:ext cx="4391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/>
            </a:pPr>
            <a:r>
              <a:rPr lang="it" sz="2200" b="0" i="0" u="none" strike="noStrike" cap="none">
                <a:solidFill>
                  <a:srgbClr val="49AD5C"/>
                </a:solidFill>
                <a:latin typeface="Inter SemiBold"/>
                <a:ea typeface="Inter SemiBold"/>
                <a:cs typeface="Inter SemiBold"/>
              </a:rPr>
              <a:t>The </a:t>
            </a:r>
            <a:r>
              <a:rPr lang="it" sz="2200" b="0" i="0" u="none" strike="noStrike" cap="none">
                <a:solidFill>
                  <a:srgbClr val="1A5A7F"/>
                </a:solidFill>
                <a:latin typeface="Inter SemiBold"/>
                <a:ea typeface="Inter SemiBold"/>
                <a:cs typeface="Inter SemiBold"/>
              </a:rPr>
              <a:t>Sea </a:t>
            </a:r>
            <a:r>
              <a:rPr lang="it" sz="2200" b="0" i="0" u="none" strike="noStrike" cap="none">
                <a:solidFill>
                  <a:srgbClr val="49AD5C"/>
                </a:solidFill>
                <a:latin typeface="Inter SemiBold"/>
                <a:ea typeface="Inter SemiBold"/>
                <a:cs typeface="Inter SemiBold"/>
              </a:rPr>
              <a:t>horizon, is green.</a:t>
            </a:r>
            <a:endParaRPr sz="2200" b="0" i="0" u="none" strike="noStrike" cap="none">
              <a:solidFill>
                <a:srgbClr val="49AD5C"/>
              </a:solidFill>
              <a:latin typeface="Inter SemiBold"/>
              <a:ea typeface="Inter SemiBold"/>
              <a:cs typeface="Inter SemiBold"/>
            </a:endParaRPr>
          </a:p>
        </p:txBody>
      </p:sp>
      <p:sp>
        <p:nvSpPr>
          <p:cNvPr id="25" name="Google Shape;25;p9"/>
          <p:cNvSpPr txBox="1"/>
          <p:nvPr/>
        </p:nvSpPr>
        <p:spPr bwMode="auto">
          <a:xfrm>
            <a:off x="2376300" y="1770450"/>
            <a:ext cx="43914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/>
            </a:pPr>
            <a:r>
              <a:rPr lang="it" sz="2800" b="0" i="0" u="none" strike="noStrike" cap="none">
                <a:solidFill>
                  <a:srgbClr val="1A5A7F"/>
                </a:solidFill>
                <a:latin typeface="Inter SemiBold"/>
                <a:ea typeface="Inter SemiBold"/>
                <a:cs typeface="Inter SemiBold"/>
              </a:rPr>
              <a:t>Thank you!</a:t>
            </a:r>
            <a:endParaRPr sz="2800" b="0" i="0" u="none" strike="noStrike" cap="none">
              <a:solidFill>
                <a:srgbClr val="1A5A7F"/>
              </a:solidFill>
              <a:latin typeface="Inter SemiBold"/>
              <a:ea typeface="Inter SemiBold"/>
              <a:cs typeface="Inter SemiBol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Section header" preserve="0" showMasterPhAnim="0" type="secHead" userDrawn="1">
  <p:cSld name="SECTION_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7" name="Google Shape;27;p10"/>
          <p:cNvSpPr txBox="1"/>
          <p:nvPr>
            <p:ph type="title"/>
          </p:nvPr>
        </p:nvSpPr>
        <p:spPr bwMode="auto"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pPr>
              <a:defRPr/>
            </a:pPr>
            <a:endParaRPr/>
          </a:p>
        </p:txBody>
      </p:sp>
      <p:sp>
        <p:nvSpPr>
          <p:cNvPr id="28" name="Google Shape;28;p10"/>
          <p:cNvSpPr txBox="1"/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it"/>
              <a:t/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Title and body" preserve="0" showMasterPhAnim="0" type="tx" userDrawn="1">
  <p:cSld name="TITLE_AND_BOD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/>
          <p:nvPr>
            <p:ph type="title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31" name="Google Shape;31;p11"/>
          <p:cNvSpPr txBox="1"/>
          <p:nvPr>
            <p:ph type="body" idx="1"/>
          </p:nvPr>
        </p:nvSpPr>
        <p:spPr bwMode="auto"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32" name="Google Shape;32;p11"/>
          <p:cNvSpPr txBox="1"/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it"/>
              <a:t/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Title and two columns" preserve="0" showMasterPhAnim="0" type="twoColTx" userDrawn="1">
  <p:cSld name="TITLE_AND_TWO_COLUMN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/>
          <p:nvPr>
            <p:ph type="title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35" name="Google Shape;35;p12"/>
          <p:cNvSpPr txBox="1"/>
          <p:nvPr>
            <p:ph type="body" idx="1"/>
          </p:nvPr>
        </p:nvSpPr>
        <p:spPr bwMode="auto"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>
              <a:defRPr/>
            </a:pPr>
            <a:endParaRPr/>
          </a:p>
        </p:txBody>
      </p:sp>
      <p:sp>
        <p:nvSpPr>
          <p:cNvPr id="36" name="Google Shape;36;p12"/>
          <p:cNvSpPr txBox="1"/>
          <p:nvPr>
            <p:ph type="body" idx="2"/>
          </p:nvPr>
        </p:nvSpPr>
        <p:spPr bwMode="auto">
          <a:xfrm>
            <a:off x="4832399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>
              <a:defRPr/>
            </a:pPr>
            <a:endParaRPr/>
          </a:p>
        </p:txBody>
      </p:sp>
      <p:sp>
        <p:nvSpPr>
          <p:cNvPr id="37" name="Google Shape;37;p12"/>
          <p:cNvSpPr txBox="1"/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it"/>
              <a:t/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One column text" preserve="0" showMasterPhAnim="0" userDrawn="1">
  <p:cSld name="ONE_COLUMN_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9" name="Google Shape;39;p13"/>
          <p:cNvSpPr txBox="1"/>
          <p:nvPr>
            <p:ph type="title"/>
          </p:nvPr>
        </p:nvSpPr>
        <p:spPr bwMode="auto"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pPr>
              <a:defRPr/>
            </a:pPr>
            <a:endParaRPr/>
          </a:p>
        </p:txBody>
      </p:sp>
      <p:sp>
        <p:nvSpPr>
          <p:cNvPr id="40" name="Google Shape;40;p13"/>
          <p:cNvSpPr txBox="1"/>
          <p:nvPr>
            <p:ph type="body" idx="1"/>
          </p:nvPr>
        </p:nvSpPr>
        <p:spPr bwMode="auto"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>
              <a:defRPr/>
            </a:pPr>
            <a:endParaRPr/>
          </a:p>
        </p:txBody>
      </p:sp>
      <p:sp>
        <p:nvSpPr>
          <p:cNvPr id="41" name="Google Shape;41;p13"/>
          <p:cNvSpPr txBox="1"/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it"/>
              <a:t/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Main point" preserve="0" showMasterPhAnim="0" userDrawn="1">
  <p:cSld name="MAIN_POI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3" name="Google Shape;43;p14"/>
          <p:cNvSpPr txBox="1"/>
          <p:nvPr>
            <p:ph type="title"/>
          </p:nvPr>
        </p:nvSpPr>
        <p:spPr bwMode="auto"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pPr>
              <a:defRPr/>
            </a:pPr>
            <a:endParaRPr/>
          </a:p>
        </p:txBody>
      </p:sp>
      <p:sp>
        <p:nvSpPr>
          <p:cNvPr id="44" name="Google Shape;44;p14"/>
          <p:cNvSpPr txBox="1"/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it"/>
              <a:t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simple-light-2">
    <p:bg>
      <p:bgPr shadeToTitle="0">
        <a:solidFill>
          <a:schemeClr val="lt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7" name="Google Shape;7;p5"/>
          <p:cNvSpPr txBox="1"/>
          <p:nvPr>
            <p:ph type="body" idx="1"/>
          </p:nvPr>
        </p:nvSpPr>
        <p:spPr bwMode="auto"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1pPr>
            <a:lvl2pPr marL="914400" marR="0" lvl="1" indent="-3175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2pPr>
            <a:lvl3pPr marL="1371600" marR="0" lvl="2" indent="-3175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3pPr>
            <a:lvl4pPr marL="1828800" marR="0" lvl="3" indent="-3175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4pPr>
            <a:lvl5pPr marL="2286000" marR="0" lvl="4" indent="-3175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5pPr>
            <a:lvl6pPr marL="2743200" marR="0" lvl="5" indent="-3175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6pPr>
            <a:lvl7pPr marL="3200400" marR="0" lvl="6" indent="-3175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7pPr>
            <a:lvl8pPr marL="3657600" marR="0" lvl="7" indent="-3175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8pPr>
            <a:lvl9pPr marL="4114800" marR="0" lvl="8" indent="-3175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8" name="Google Shape;8;p5"/>
          <p:cNvSpPr txBox="1"/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it"/>
              <a:t/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titleStyle>
    <p:body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bodyStyle>
    <p:other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jp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71" name="Google Shape;471;g1d59461752e_1_0"/>
          <p:cNvPicPr/>
          <p:nvPr/>
        </p:nvPicPr>
        <p:blipFill>
          <a:blip r:embed="rId2">
            <a:alphaModFix/>
          </a:blip>
          <a:srcRect l="0" t="0" r="0" b="9354"/>
          <a:stretch/>
        </p:blipFill>
        <p:spPr bwMode="auto">
          <a:xfrm>
            <a:off x="-76203" y="0"/>
            <a:ext cx="9304018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03" name="Google Shape;703;g1d59461752e_0_511"/>
          <p:cNvSpPr txBox="1"/>
          <p:nvPr/>
        </p:nvSpPr>
        <p:spPr bwMode="auto">
          <a:xfrm>
            <a:off x="2475750" y="1626425"/>
            <a:ext cx="4192500" cy="6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  <a:defRPr/>
            </a:pPr>
            <a:r>
              <a:rPr lang="it" sz="2900" b="1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</a:rPr>
              <a:t>MSP-GREEN</a:t>
            </a:r>
            <a:endParaRPr sz="2900" b="1" i="0" u="none" strike="noStrike" cap="none">
              <a:solidFill>
                <a:schemeClr val="lt1"/>
              </a:solidFill>
              <a:latin typeface="Inter"/>
              <a:ea typeface="Inter"/>
              <a:cs typeface="Inter"/>
            </a:endParaRPr>
          </a:p>
        </p:txBody>
      </p:sp>
      <p:sp>
        <p:nvSpPr>
          <p:cNvPr id="704" name="Google Shape;704;g1d59461752e_0_511"/>
          <p:cNvSpPr txBox="1"/>
          <p:nvPr/>
        </p:nvSpPr>
        <p:spPr bwMode="auto">
          <a:xfrm>
            <a:off x="2475750" y="2257625"/>
            <a:ext cx="4192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/>
            </a:pPr>
            <a:r>
              <a:rPr lang="it" sz="2200" b="0" i="0" u="none" strike="noStrike" cap="none">
                <a:solidFill>
                  <a:schemeClr val="lt1"/>
                </a:solidFill>
                <a:latin typeface="Inter SemiBold"/>
                <a:ea typeface="Inter SemiBold"/>
                <a:cs typeface="Inter SemiBold"/>
              </a:rPr>
              <a:t>Objectives and scope</a:t>
            </a:r>
            <a:endParaRPr sz="2200" b="0" i="0" u="none" strike="noStrike" cap="none">
              <a:solidFill>
                <a:schemeClr val="lt1"/>
              </a:solidFill>
              <a:latin typeface="Inter SemiBold"/>
              <a:ea typeface="Inter SemiBold"/>
              <a:cs typeface="Inter SemiBold"/>
            </a:endParaRPr>
          </a:p>
        </p:txBody>
      </p:sp>
      <p:sp>
        <p:nvSpPr>
          <p:cNvPr id="705" name="Google Shape;705;g1d59461752e_0_511"/>
          <p:cNvSpPr txBox="1"/>
          <p:nvPr/>
        </p:nvSpPr>
        <p:spPr bwMode="auto">
          <a:xfrm>
            <a:off x="2475749" y="2780824"/>
            <a:ext cx="4192895" cy="487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/>
            </a:pPr>
            <a:r>
              <a:rPr lang="fr-FR" sz="2000" b="0" i="0" u="none" strike="noStrike" cap="none">
                <a:solidFill>
                  <a:schemeClr val="lt1"/>
                </a:solidFill>
                <a:latin typeface="Inter Medium"/>
                <a:ea typeface="Inter Medium"/>
                <a:cs typeface="Inter Medium"/>
              </a:rPr>
              <a:t>Presenter</a:t>
            </a:r>
            <a:endParaRPr sz="2000" b="0" i="0" u="none" strike="noStrike" cap="none">
              <a:solidFill>
                <a:schemeClr val="lt1"/>
              </a:solidFill>
              <a:latin typeface="Inter Medium"/>
              <a:ea typeface="Inter Medium"/>
              <a:cs typeface="Inter Medium"/>
            </a:endParaRPr>
          </a:p>
        </p:txBody>
      </p:sp>
      <p:pic>
        <p:nvPicPr>
          <p:cNvPr id="706" name="Google Shape;706;g1d59461752e_0_511" descr="A picture containing shape&#10;&#10;Description automatically generated"/>
          <p:cNvPicPr/>
          <p:nvPr/>
        </p:nvPicPr>
        <p:blipFill>
          <a:blip r:embed="rId2">
            <a:alphaModFix/>
          </a:blip>
          <a:srcRect l="0" t="0" r="0" b="0"/>
          <a:stretch/>
        </p:blipFill>
        <p:spPr bwMode="auto">
          <a:xfrm>
            <a:off x="7448757" y="3657862"/>
            <a:ext cx="1460318" cy="1390476"/>
          </a:xfrm>
          <a:prstGeom prst="rect">
            <a:avLst/>
          </a:prstGeom>
          <a:noFill/>
          <a:ln>
            <a:noFill/>
          </a:ln>
        </p:spPr>
      </p:pic>
      <p:sp>
        <p:nvSpPr>
          <p:cNvPr id="708" name="Google Shape;708;g1d59461752e_0_511"/>
          <p:cNvSpPr txBox="1"/>
          <p:nvPr/>
        </p:nvSpPr>
        <p:spPr bwMode="auto">
          <a:xfrm>
            <a:off x="2286000" y="379145"/>
            <a:ext cx="4572648" cy="304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400" b="1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</a:rPr>
              <a:t>Occasion</a:t>
            </a:r>
            <a:r>
              <a:rPr lang="it" sz="1400" b="1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</a:rPr>
              <a:t>, </a:t>
            </a:r>
            <a:r>
              <a:rPr lang="fr-FR" sz="1400" b="1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</a:rPr>
              <a:t>Date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13" name="Google Shape;713;g1d59461752e_0_520"/>
          <p:cNvSpPr txBox="1"/>
          <p:nvPr/>
        </p:nvSpPr>
        <p:spPr bwMode="auto">
          <a:xfrm>
            <a:off x="172400" y="114950"/>
            <a:ext cx="68532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/>
            </a:pPr>
            <a:r>
              <a:rPr lang="it" sz="2400" b="1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MSP-GREEN</a:t>
            </a:r>
            <a:endParaRPr sz="2400" b="1" i="0" u="none" strike="noStrike" cap="none">
              <a:solidFill>
                <a:srgbClr val="1A5A7F"/>
              </a:solidFill>
              <a:latin typeface="Inter"/>
              <a:ea typeface="Inter"/>
              <a:cs typeface="Inter"/>
            </a:endParaRPr>
          </a:p>
        </p:txBody>
      </p:sp>
      <p:sp>
        <p:nvSpPr>
          <p:cNvPr id="714" name="Google Shape;714;g1d59461752e_0_520"/>
          <p:cNvSpPr txBox="1"/>
          <p:nvPr/>
        </p:nvSpPr>
        <p:spPr bwMode="auto">
          <a:xfrm>
            <a:off x="2471175" y="1106300"/>
            <a:ext cx="6177899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/>
            </a:pPr>
            <a:r>
              <a:rPr lang="it" sz="2000" b="0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5 Basins: Mediterranean Sea, Atlantic Ocean, Baltic Sea, North Sea, Black Sea</a:t>
            </a:r>
            <a:endParaRPr/>
          </a:p>
        </p:txBody>
      </p:sp>
      <p:sp>
        <p:nvSpPr>
          <p:cNvPr id="715" name="Google Shape;715;g1d59461752e_0_520"/>
          <p:cNvSpPr txBox="1"/>
          <p:nvPr/>
        </p:nvSpPr>
        <p:spPr bwMode="auto">
          <a:xfrm>
            <a:off x="172400" y="531625"/>
            <a:ext cx="68532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/>
            </a:pPr>
            <a:r>
              <a:rPr lang="it" sz="2000" b="0" i="0" u="none" strike="noStrike" cap="none">
                <a:solidFill>
                  <a:srgbClr val="1A5A7F"/>
                </a:solidFill>
                <a:latin typeface="Inter SemiBold"/>
                <a:ea typeface="Inter SemiBold"/>
                <a:cs typeface="Inter SemiBold"/>
              </a:rPr>
              <a:t>Scope</a:t>
            </a:r>
            <a:endParaRPr sz="2000" b="0" i="0" u="none" strike="noStrike" cap="none">
              <a:solidFill>
                <a:srgbClr val="1A5A7F"/>
              </a:solidFill>
              <a:latin typeface="Inter SemiBold"/>
              <a:ea typeface="Inter SemiBold"/>
              <a:cs typeface="Inter SemiBold"/>
            </a:endParaRPr>
          </a:p>
        </p:txBody>
      </p:sp>
      <p:pic>
        <p:nvPicPr>
          <p:cNvPr id="716" name="Google Shape;716;g1d59461752e_0_520" descr="A picture containing shape&#10;&#10;Description automatically generated"/>
          <p:cNvPicPr/>
          <p:nvPr/>
        </p:nvPicPr>
        <p:blipFill>
          <a:blip r:embed="rId2">
            <a:alphaModFix/>
          </a:blip>
          <a:srcRect l="0" t="0" r="0" b="0"/>
          <a:stretch/>
        </p:blipFill>
        <p:spPr bwMode="auto">
          <a:xfrm>
            <a:off x="8088123" y="4302173"/>
            <a:ext cx="823616" cy="738900"/>
          </a:xfrm>
          <a:prstGeom prst="rect">
            <a:avLst/>
          </a:prstGeom>
          <a:noFill/>
          <a:ln>
            <a:noFill/>
          </a:ln>
        </p:spPr>
      </p:pic>
      <p:sp>
        <p:nvSpPr>
          <p:cNvPr id="717" name="Google Shape;717;g1d59461752e_0_520"/>
          <p:cNvSpPr txBox="1"/>
          <p:nvPr/>
        </p:nvSpPr>
        <p:spPr bwMode="auto">
          <a:xfrm>
            <a:off x="2471175" y="2052505"/>
            <a:ext cx="6177899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/>
            </a:pPr>
            <a:r>
              <a:rPr lang="it" sz="2000" b="0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Full Partners: CORILA, CEREMA, UBO, CSIC, MoEPRD, FI RCSW, CCMS.</a:t>
            </a:r>
            <a:endParaRPr/>
          </a:p>
        </p:txBody>
      </p:sp>
      <p:sp>
        <p:nvSpPr>
          <p:cNvPr id="718" name="Google Shape;718;g1d59461752e_0_520"/>
          <p:cNvSpPr txBox="1"/>
          <p:nvPr/>
        </p:nvSpPr>
        <p:spPr bwMode="auto">
          <a:xfrm>
            <a:off x="2471175" y="3332665"/>
            <a:ext cx="6177899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/>
            </a:pPr>
            <a:r>
              <a:rPr lang="it" sz="2000" b="0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Affiliated Entities IUAV, CNR-ISMAR, IFREMER </a:t>
            </a:r>
            <a:endParaRPr/>
          </a:p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/>
            </a:pPr>
            <a:r>
              <a:rPr lang="it" sz="2000" b="0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Associated Partners: VASAB, BSH.</a:t>
            </a:r>
            <a:endParaRPr/>
          </a:p>
        </p:txBody>
      </p:sp>
      <p:sp>
        <p:nvSpPr>
          <p:cNvPr id="719" name="Google Shape;719;g1d59461752e_0_520"/>
          <p:cNvSpPr txBox="1"/>
          <p:nvPr/>
        </p:nvSpPr>
        <p:spPr bwMode="auto">
          <a:xfrm>
            <a:off x="2471175" y="4118681"/>
            <a:ext cx="6177899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/>
            </a:pPr>
            <a:r>
              <a:rPr lang="it" sz="2000" b="0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Budget: 1.933.490,03 €</a:t>
            </a:r>
            <a:endParaRPr/>
          </a:p>
        </p:txBody>
      </p:sp>
      <p:sp>
        <p:nvSpPr>
          <p:cNvPr id="721" name="Google Shape;721;g1d59461752e_0_520"/>
          <p:cNvSpPr txBox="1"/>
          <p:nvPr/>
        </p:nvSpPr>
        <p:spPr bwMode="auto">
          <a:xfrm>
            <a:off x="2471175" y="2847911"/>
            <a:ext cx="6177899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/>
            </a:pPr>
            <a:r>
              <a:rPr lang="it" sz="2000" b="0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Duration: 2 years, starting November 2022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dur="indefinite" restart="never" nodeType="tmRoot">
          <p:childTnLst>
            <p:seq concurrent="1" nextAc="seek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26" name="Google Shape;726;g1d59461752e_0_532"/>
          <p:cNvSpPr txBox="1"/>
          <p:nvPr/>
        </p:nvSpPr>
        <p:spPr bwMode="auto">
          <a:xfrm>
            <a:off x="172400" y="114950"/>
            <a:ext cx="68532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/>
            </a:pPr>
            <a:r>
              <a:rPr lang="it" sz="2400" b="1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OBJECTIVE OF THE PROJECT</a:t>
            </a:r>
            <a:endParaRPr sz="2400" b="1" i="0" u="none" strike="noStrike" cap="none">
              <a:solidFill>
                <a:srgbClr val="1A5A7F"/>
              </a:solidFill>
              <a:latin typeface="Inter"/>
              <a:ea typeface="Inter"/>
              <a:cs typeface="Inter"/>
            </a:endParaRPr>
          </a:p>
        </p:txBody>
      </p:sp>
      <p:sp>
        <p:nvSpPr>
          <p:cNvPr id="727" name="Google Shape;727;g1d59461752e_0_532"/>
          <p:cNvSpPr txBox="1"/>
          <p:nvPr/>
        </p:nvSpPr>
        <p:spPr bwMode="auto">
          <a:xfrm>
            <a:off x="733113" y="1154080"/>
            <a:ext cx="8020800" cy="3263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/>
            </a:pPr>
            <a:r>
              <a:rPr lang="it" sz="2000" b="0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The MSP-GREEN project contributes to align maritime spatial plans to the ambition of the EGD by creating a framework for plans as </a:t>
            </a:r>
            <a:r>
              <a:rPr lang="it" sz="2000" b="1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marine enablers of the EGD</a:t>
            </a:r>
            <a:r>
              <a:rPr lang="it" sz="2000" b="0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. </a:t>
            </a:r>
            <a:endParaRPr/>
          </a:p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/>
            </a:pPr>
            <a:r>
              <a:rPr lang="it" sz="2000" b="0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The framework will provide a cross-cutting approach to the EGD key topics relevant for marine environment and sustainable transition of blue economy: </a:t>
            </a:r>
            <a:r>
              <a:rPr lang="it" sz="2000" b="1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climate change, circular blue economy, marine biodiversity, sustainable food provision, zero pollution. </a:t>
            </a:r>
            <a:endParaRPr/>
          </a:p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/>
            </a:pPr>
            <a:r>
              <a:rPr lang="it" sz="2000" b="1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Recommendations</a:t>
            </a:r>
            <a:r>
              <a:rPr lang="it" sz="2000" b="0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 on how to strengthen the EGD ambition of EU MSP plans will be prepared. </a:t>
            </a:r>
            <a:endParaRPr/>
          </a:p>
        </p:txBody>
      </p:sp>
      <p:pic>
        <p:nvPicPr>
          <p:cNvPr id="728" name="Google Shape;728;g1d59461752e_0_532" descr="A picture containing shape&#10;&#10;Description automatically generated"/>
          <p:cNvPicPr/>
          <p:nvPr/>
        </p:nvPicPr>
        <p:blipFill>
          <a:blip r:embed="rId2">
            <a:alphaModFix/>
          </a:blip>
          <a:srcRect l="0" t="0" r="0" b="0"/>
          <a:stretch/>
        </p:blipFill>
        <p:spPr bwMode="auto">
          <a:xfrm>
            <a:off x="8088123" y="4302173"/>
            <a:ext cx="823616" cy="73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dur="indefinite" restart="never" nodeType="tmRoot">
          <p:childTnLst>
            <p:seq concurrent="1" nextAc="seek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34" name="Google Shape;734;g1d59461752e_0_539"/>
          <p:cNvSpPr txBox="1"/>
          <p:nvPr/>
        </p:nvSpPr>
        <p:spPr bwMode="auto">
          <a:xfrm>
            <a:off x="172400" y="114950"/>
            <a:ext cx="68532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/>
            </a:pPr>
            <a:r>
              <a:rPr lang="it" sz="2400" b="1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</a:rPr>
              <a:t>SPECIFIC OBJECTIVES</a:t>
            </a:r>
            <a:endParaRPr sz="2400" b="1" i="0" u="none" strike="noStrike" cap="none">
              <a:solidFill>
                <a:schemeClr val="lt1"/>
              </a:solidFill>
              <a:latin typeface="Inter"/>
              <a:ea typeface="Inter"/>
              <a:cs typeface="Inter"/>
            </a:endParaRPr>
          </a:p>
        </p:txBody>
      </p:sp>
      <p:sp>
        <p:nvSpPr>
          <p:cNvPr id="735" name="Google Shape;735;g1d59461752e_0_539"/>
          <p:cNvSpPr txBox="1"/>
          <p:nvPr/>
        </p:nvSpPr>
        <p:spPr bwMode="auto">
          <a:xfrm>
            <a:off x="690744" y="678142"/>
            <a:ext cx="7355100" cy="39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85750" marR="0" lvl="0" indent="-2857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18"/>
              <a:buFont typeface="Noto Sans Symbols"/>
              <a:buChar char="▪"/>
              <a:defRPr/>
            </a:pPr>
            <a:r>
              <a:rPr lang="it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</a:rPr>
              <a:t>Assess whether and how MSP plans have considered the EGD objectives </a:t>
            </a: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</a:endParaRPr>
          </a:p>
          <a:p>
            <a:pPr marL="285750" marR="0" lvl="0" indent="-2857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818"/>
              <a:buFont typeface="Noto Sans Symbols"/>
              <a:buChar char="▪"/>
              <a:defRPr/>
            </a:pPr>
            <a:r>
              <a:rPr lang="it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</a:rPr>
              <a:t>Assess what are the major gaps, challenges and trade-offs in mainstreaming EGD into MSP </a:t>
            </a: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</a:endParaRPr>
          </a:p>
          <a:p>
            <a:pPr marL="285750" marR="0" lvl="0" indent="-2857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818"/>
              <a:buFont typeface="Noto Sans Symbols"/>
              <a:buChar char="▪"/>
              <a:defRPr/>
            </a:pPr>
            <a:r>
              <a:rPr lang="it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</a:rPr>
              <a:t>Identify and exchange valuable practises of incorporation of EGD elements in MSP plans </a:t>
            </a: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</a:endParaRPr>
          </a:p>
          <a:p>
            <a:pPr marL="285750" marR="0" lvl="0" indent="-2857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818"/>
              <a:buFont typeface="Noto Sans Symbols"/>
              <a:buChar char="▪"/>
              <a:defRPr/>
            </a:pPr>
            <a:r>
              <a:rPr lang="it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</a:rPr>
              <a:t>Identify, design and start implementing additional actions to strengthen the implementation of EGD-related objectives </a:t>
            </a: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</a:endParaRPr>
          </a:p>
          <a:p>
            <a:pPr marL="285750" marR="0" lvl="0" indent="-2857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818"/>
              <a:buFont typeface="Noto Sans Symbols"/>
              <a:buChar char="▪"/>
              <a:defRPr/>
            </a:pPr>
            <a:r>
              <a:rPr lang="it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</a:rPr>
              <a:t>Provide recommendations to EU countries on how to use MSP in fostering the achievement of the EGD goals</a:t>
            </a: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</a:endParaRPr>
          </a:p>
          <a:p>
            <a:pPr marL="285750" marR="0" lvl="0" indent="-2857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818"/>
              <a:buFont typeface="Noto Sans Symbols"/>
              <a:buChar char="▪"/>
              <a:defRPr/>
            </a:pPr>
            <a:r>
              <a:rPr lang="it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</a:rPr>
              <a:t>Engage regional sea communities – including non-EU countries  in a dialogue on the EGD ambition and the role of marine planning for a Sustainable Blue Economy </a:t>
            </a:r>
            <a:endParaRPr sz="1800" b="0" i="0" u="none" strike="noStrike" cap="none">
              <a:solidFill>
                <a:schemeClr val="lt1"/>
              </a:solidFill>
              <a:latin typeface="Inter"/>
              <a:ea typeface="Inter"/>
              <a:cs typeface="Inter"/>
            </a:endParaRPr>
          </a:p>
        </p:txBody>
      </p:sp>
      <p:pic>
        <p:nvPicPr>
          <p:cNvPr id="736" name="Google Shape;736;g1d59461752e_0_539" descr="A picture containing shape&#10;&#10;Description automatically generated"/>
          <p:cNvPicPr/>
          <p:nvPr/>
        </p:nvPicPr>
        <p:blipFill>
          <a:blip r:embed="rId2">
            <a:alphaModFix/>
          </a:blip>
          <a:srcRect l="0" t="0" r="0" b="0"/>
          <a:stretch/>
        </p:blipFill>
        <p:spPr bwMode="auto">
          <a:xfrm>
            <a:off x="8109153" y="4286674"/>
            <a:ext cx="799921" cy="7616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42" name="Google Shape;742;g1d59461752e_0_546"/>
          <p:cNvSpPr txBox="1"/>
          <p:nvPr/>
        </p:nvSpPr>
        <p:spPr bwMode="auto">
          <a:xfrm>
            <a:off x="172400" y="114950"/>
            <a:ext cx="68532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/>
            </a:pPr>
            <a:r>
              <a:rPr lang="it" sz="2400" b="1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Agenda of the Kick-off meeting</a:t>
            </a:r>
            <a:endParaRPr sz="2400" b="1" i="0" u="none" strike="noStrike" cap="none">
              <a:solidFill>
                <a:srgbClr val="1A5A7F"/>
              </a:solidFill>
              <a:latin typeface="Inter"/>
              <a:ea typeface="Inter"/>
              <a:cs typeface="Inter"/>
            </a:endParaRPr>
          </a:p>
        </p:txBody>
      </p:sp>
      <p:sp>
        <p:nvSpPr>
          <p:cNvPr id="743" name="Google Shape;743;g1d59461752e_0_546"/>
          <p:cNvSpPr txBox="1"/>
          <p:nvPr/>
        </p:nvSpPr>
        <p:spPr bwMode="auto">
          <a:xfrm>
            <a:off x="2471175" y="1106300"/>
            <a:ext cx="6177899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/>
            </a:pPr>
            <a:r>
              <a:rPr lang="it" sz="2000" b="0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Text</a:t>
            </a:r>
            <a:endParaRPr sz="2000" b="0" i="0" u="none" strike="noStrike" cap="none">
              <a:solidFill>
                <a:srgbClr val="1A5A7F"/>
              </a:solidFill>
              <a:latin typeface="Inter"/>
              <a:ea typeface="Inter"/>
              <a:cs typeface="Inter"/>
            </a:endParaRPr>
          </a:p>
        </p:txBody>
      </p:sp>
      <p:sp>
        <p:nvSpPr>
          <p:cNvPr id="744" name="Google Shape;744;g1d59461752e_0_546"/>
          <p:cNvSpPr txBox="1"/>
          <p:nvPr/>
        </p:nvSpPr>
        <p:spPr bwMode="auto">
          <a:xfrm>
            <a:off x="172400" y="4332792"/>
            <a:ext cx="962400" cy="7389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pPr>
            <a:r>
              <a:rPr lang="it" sz="1200" b="0" i="0" u="none" strike="noStrike" cap="none">
                <a:solidFill>
                  <a:schemeClr val="dk1"/>
                </a:solidFill>
                <a:latin typeface="Inter Light"/>
                <a:ea typeface="Inter Light"/>
                <a:cs typeface="Inter Light"/>
              </a:rPr>
              <a:t>Space for institutional logo</a:t>
            </a:r>
            <a:endParaRPr sz="800" b="0" i="0" u="none" strike="noStrike" cap="none">
              <a:solidFill>
                <a:schemeClr val="dk1"/>
              </a:solidFill>
              <a:latin typeface="Inter Light"/>
              <a:ea typeface="Inter Light"/>
              <a:cs typeface="Inter Light"/>
            </a:endParaRPr>
          </a:p>
        </p:txBody>
      </p:sp>
      <p:pic>
        <p:nvPicPr>
          <p:cNvPr id="745" name="Google Shape;745;g1d59461752e_0_546" descr="A picture containing shape&#10;&#10;Description automatically generated"/>
          <p:cNvPicPr/>
          <p:nvPr/>
        </p:nvPicPr>
        <p:blipFill>
          <a:blip r:embed="rId2">
            <a:alphaModFix/>
          </a:blip>
          <a:srcRect l="0" t="0" r="0" b="0"/>
          <a:stretch/>
        </p:blipFill>
        <p:spPr bwMode="auto">
          <a:xfrm>
            <a:off x="8088123" y="4302173"/>
            <a:ext cx="823616" cy="738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6" name="Google Shape;746;g1d59461752e_0_546" descr="Map&#10;&#10;Description automatically generated"/>
          <p:cNvPicPr/>
          <p:nvPr/>
        </p:nvPicPr>
        <p:blipFill>
          <a:blip r:embed="rId3">
            <a:alphaModFix/>
          </a:blip>
          <a:srcRect l="0" t="0" r="0" b="0"/>
          <a:stretch/>
        </p:blipFill>
        <p:spPr bwMode="auto">
          <a:xfrm>
            <a:off x="0" y="0"/>
            <a:ext cx="7271775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51" name="Google Shape;751;g1d59461752e_0_554"/>
          <p:cNvSpPr txBox="1"/>
          <p:nvPr/>
        </p:nvSpPr>
        <p:spPr bwMode="auto">
          <a:xfrm>
            <a:off x="108790" y="198889"/>
            <a:ext cx="6853200" cy="12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" sz="2400" b="1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MAIN SCOPE OF OPERATIONAL WPs</a:t>
            </a:r>
            <a:endParaRPr/>
          </a:p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" sz="2000" b="1" i="1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in a nutshell</a:t>
            </a:r>
            <a:endParaRPr/>
          </a:p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/>
            </a:pPr>
            <a:endParaRPr sz="2400" b="1" i="0" u="none" strike="noStrike" cap="none">
              <a:solidFill>
                <a:srgbClr val="1A5A7F"/>
              </a:solidFill>
              <a:latin typeface="Inter"/>
              <a:ea typeface="Inter"/>
              <a:cs typeface="Inter"/>
            </a:endParaRPr>
          </a:p>
        </p:txBody>
      </p:sp>
      <p:sp>
        <p:nvSpPr>
          <p:cNvPr id="752" name="Google Shape;752;g1d59461752e_0_554"/>
          <p:cNvSpPr txBox="1"/>
          <p:nvPr/>
        </p:nvSpPr>
        <p:spPr bwMode="auto">
          <a:xfrm>
            <a:off x="741402" y="1092147"/>
            <a:ext cx="7758600" cy="3570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" sz="2000" b="1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The project will analyze MSP plans and legislations in a EGD view. </a:t>
            </a:r>
            <a:r>
              <a:rPr lang="it" sz="2000" b="0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(WP2)</a:t>
            </a:r>
            <a:endParaRPr/>
          </a:p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sz="2000" b="0" i="0" u="none" strike="noStrike" cap="none">
              <a:solidFill>
                <a:srgbClr val="1A5A7F"/>
              </a:solidFill>
              <a:latin typeface="Inter"/>
              <a:ea typeface="Inter"/>
              <a:cs typeface="Inter"/>
            </a:endParaRPr>
          </a:p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" sz="2000" b="1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It will identify best practices and new possible actions on key EGD topics, liasing with blue sectors. </a:t>
            </a:r>
            <a:r>
              <a:rPr lang="it" sz="2000" b="0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(WP3)</a:t>
            </a:r>
            <a:endParaRPr/>
          </a:p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sz="2000" b="0" i="0" u="none" strike="noStrike" cap="none">
              <a:solidFill>
                <a:srgbClr val="1A5A7F"/>
              </a:solidFill>
              <a:latin typeface="Inter"/>
              <a:ea typeface="Inter"/>
              <a:cs typeface="Inter"/>
            </a:endParaRPr>
          </a:p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" sz="2000" b="1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It will allow the share of knowledge and experiences across countries and 5 basins. </a:t>
            </a:r>
            <a:r>
              <a:rPr lang="it" sz="2000" b="0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(WP4)</a:t>
            </a:r>
            <a:endParaRPr/>
          </a:p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sz="2000" b="0" i="0" u="none" strike="noStrike" cap="none">
              <a:solidFill>
                <a:srgbClr val="1A5A7F"/>
              </a:solidFill>
              <a:latin typeface="Inter"/>
              <a:ea typeface="Inter"/>
              <a:cs typeface="Inter"/>
            </a:endParaRPr>
          </a:p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" sz="2000" b="1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It will allow study of maritime cultures at basin level in a EGD communication perspective. </a:t>
            </a:r>
            <a:r>
              <a:rPr lang="it" sz="2000" b="0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(WP5)</a:t>
            </a:r>
            <a:endParaRPr/>
          </a:p>
        </p:txBody>
      </p:sp>
      <p:pic>
        <p:nvPicPr>
          <p:cNvPr id="754" name="Google Shape;754;g1d59461752e_0_554" descr="A picture containing shape&#10;&#10;Description automatically generated"/>
          <p:cNvPicPr/>
          <p:nvPr/>
        </p:nvPicPr>
        <p:blipFill>
          <a:blip r:embed="rId2">
            <a:alphaModFix/>
          </a:blip>
          <a:srcRect l="0" t="0" r="0" b="0"/>
          <a:stretch/>
        </p:blipFill>
        <p:spPr bwMode="auto">
          <a:xfrm>
            <a:off x="8088123" y="4302173"/>
            <a:ext cx="823616" cy="73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dur="indefinite" restart="never" nodeType="tmRoot">
          <p:childTnLst>
            <p:seq concurrent="1" nextAc="seek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59" name="Google Shape;759;g1d59461752e_0_561"/>
          <p:cNvSpPr txBox="1"/>
          <p:nvPr/>
        </p:nvSpPr>
        <p:spPr bwMode="auto">
          <a:xfrm>
            <a:off x="108790" y="198889"/>
            <a:ext cx="68532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" sz="2400" b="1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OPEN TO DIALOGUE and CO-OPERATION</a:t>
            </a:r>
            <a:endParaRPr/>
          </a:p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/>
            </a:pPr>
            <a:endParaRPr sz="2400" b="1" i="0" u="none" strike="noStrike" cap="none">
              <a:solidFill>
                <a:srgbClr val="1A5A7F"/>
              </a:solidFill>
              <a:latin typeface="Inter"/>
              <a:ea typeface="Inter"/>
              <a:cs typeface="Inter"/>
            </a:endParaRPr>
          </a:p>
        </p:txBody>
      </p:sp>
      <p:sp>
        <p:nvSpPr>
          <p:cNvPr id="760" name="Google Shape;760;g1d59461752e_0_561"/>
          <p:cNvSpPr txBox="1"/>
          <p:nvPr/>
        </p:nvSpPr>
        <p:spPr bwMode="auto">
          <a:xfrm>
            <a:off x="2286000" y="994641"/>
            <a:ext cx="6685500" cy="4186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" sz="2000" b="0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The European and World scenes are </a:t>
            </a:r>
            <a:r>
              <a:rPr lang="it" sz="2000" b="1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changing fast</a:t>
            </a:r>
            <a:endParaRPr/>
          </a:p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" sz="2000" b="0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Climate change effects are </a:t>
            </a:r>
            <a:r>
              <a:rPr lang="it" sz="2000" b="1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measurable</a:t>
            </a:r>
            <a:r>
              <a:rPr lang="it" sz="2000" b="0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 and are becoming severe</a:t>
            </a:r>
            <a:endParaRPr/>
          </a:p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sz="2000" b="0" i="0" u="none" strike="noStrike" cap="none">
              <a:solidFill>
                <a:srgbClr val="1A5A7F"/>
              </a:solidFill>
              <a:latin typeface="Inter"/>
              <a:ea typeface="Inter"/>
              <a:cs typeface="Inter"/>
            </a:endParaRPr>
          </a:p>
          <a:p>
            <a:pPr marL="342900" marR="0" lvl="0" indent="-3429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⮚"/>
              <a:defRPr/>
            </a:pPr>
            <a:r>
              <a:rPr lang="it" sz="2000" b="1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Time is NOT an independent variable</a:t>
            </a:r>
            <a:endParaRPr/>
          </a:p>
          <a:p>
            <a:pPr marL="342900" marR="0" lvl="0" indent="-3429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⮚"/>
              <a:defRPr/>
            </a:pPr>
            <a:r>
              <a:rPr lang="it" sz="2000" b="0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Wrong ways &amp; deadlocks must be avoided</a:t>
            </a:r>
            <a:endParaRPr/>
          </a:p>
          <a:p>
            <a:pPr marL="342900" marR="0" lvl="0" indent="-215899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None/>
              <a:defRPr/>
            </a:pPr>
            <a:endParaRPr sz="2000" b="0" i="0" u="none" strike="noStrike" cap="none">
              <a:solidFill>
                <a:srgbClr val="1A5A7F"/>
              </a:solidFill>
              <a:latin typeface="Inter"/>
              <a:ea typeface="Inter"/>
              <a:cs typeface="Inter"/>
            </a:endParaRPr>
          </a:p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" sz="2000" b="1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Helping each other, co-operate is a bare necessity</a:t>
            </a:r>
            <a:endParaRPr/>
          </a:p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sz="2000" b="1" i="0" u="none" strike="noStrike" cap="none">
              <a:solidFill>
                <a:srgbClr val="1A5A7F"/>
              </a:solidFill>
              <a:latin typeface="Inter"/>
              <a:ea typeface="Inter"/>
              <a:cs typeface="Inter"/>
            </a:endParaRPr>
          </a:p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" sz="2000" b="1" i="0" u="none" strike="noStrike" cap="none">
                <a:solidFill>
                  <a:srgbClr val="1A5A7F"/>
                </a:solidFill>
                <a:latin typeface="Inter"/>
                <a:ea typeface="Inter"/>
                <a:cs typeface="Inter"/>
              </a:rPr>
              <a:t>And we are starting today </a:t>
            </a:r>
            <a:endParaRPr/>
          </a:p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sz="2000" b="0" i="0" u="none" strike="noStrike" cap="none">
              <a:solidFill>
                <a:srgbClr val="1A5A7F"/>
              </a:solidFill>
              <a:latin typeface="Inter"/>
              <a:ea typeface="Inter"/>
              <a:cs typeface="Inter"/>
            </a:endParaRPr>
          </a:p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sz="2000" b="0" i="0" u="none" strike="noStrike" cap="none">
              <a:solidFill>
                <a:srgbClr val="1A5A7F"/>
              </a:solidFill>
              <a:latin typeface="Inter"/>
              <a:ea typeface="Inter"/>
              <a:cs typeface="Inter"/>
            </a:endParaRPr>
          </a:p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sz="2000" b="0" i="0" u="none" strike="noStrike" cap="none">
              <a:solidFill>
                <a:srgbClr val="1A5A7F"/>
              </a:solidFill>
              <a:latin typeface="Inter"/>
              <a:ea typeface="Inter"/>
              <a:cs typeface="Inter"/>
            </a:endParaRPr>
          </a:p>
        </p:txBody>
      </p:sp>
      <p:pic>
        <p:nvPicPr>
          <p:cNvPr id="762" name="Google Shape;762;g1d59461752e_0_561" descr="A picture containing shape&#10;&#10;Description automatically generated"/>
          <p:cNvPicPr/>
          <p:nvPr/>
        </p:nvPicPr>
        <p:blipFill>
          <a:blip r:embed="rId2">
            <a:alphaModFix/>
          </a:blip>
          <a:srcRect l="0" t="0" r="0" b="0"/>
          <a:stretch/>
        </p:blipFill>
        <p:spPr bwMode="auto">
          <a:xfrm>
            <a:off x="8088123" y="4302173"/>
            <a:ext cx="823616" cy="73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dur="indefinite" restart="never" nodeType="tmRoot">
          <p:childTnLst>
            <p:seq concurrent="1" nextAc="seek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6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68" name="Google Shape;768;g1d59461752e_0_568" descr="A picture containing shape&#10;&#10;Description automatically generated"/>
          <p:cNvPicPr/>
          <p:nvPr/>
        </p:nvPicPr>
        <p:blipFill>
          <a:blip r:embed="rId3">
            <a:alphaModFix/>
          </a:blip>
          <a:srcRect l="0" t="0" r="0" b="0"/>
          <a:stretch/>
        </p:blipFill>
        <p:spPr bwMode="auto">
          <a:xfrm>
            <a:off x="8191490" y="111836"/>
            <a:ext cx="706020" cy="6334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ONLYOFFICE/7.2.1.36</Application>
  <PresentationFormat>On-screen Show (4:3)</PresentationFormat>
  <Paragraphs>0</Paragraphs>
  <Slides>9</Slides>
  <Notes>9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0</LinksUpToDate>
  <SharedDoc>0</SharedDoc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/>
  <cp:revision>1</cp:revision>
  <dcterms:modified xsi:type="dcterms:W3CDTF">2023-03-06T10:03:58Z</dcterms:modified>
  <cp:category/>
  <cp:contentStatus/>
  <cp:version/>
</cp:coreProperties>
</file>